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68" r:id="rId4"/>
    <p:sldId id="258" r:id="rId5"/>
    <p:sldId id="261" r:id="rId6"/>
    <p:sldId id="259" r:id="rId7"/>
    <p:sldId id="260" r:id="rId8"/>
    <p:sldId id="262" r:id="rId9"/>
    <p:sldId id="271" r:id="rId10"/>
    <p:sldId id="263" r:id="rId11"/>
    <p:sldId id="264" r:id="rId12"/>
    <p:sldId id="265" r:id="rId13"/>
    <p:sldId id="270" r:id="rId14"/>
    <p:sldId id="269" r:id="rId15"/>
    <p:sldId id="267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4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88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2F0292D-1797-49A5-8D2D-8D50C72EF3CC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jhunter@pea-lentil.com" TargetMode="External"/><Relationship Id="rId3" Type="http://schemas.openxmlformats.org/officeDocument/2006/relationships/hyperlink" Target="mailto:hunter@americanpulsecrops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gpo.gov/fdsys/pkg/CFR-2013-title7-vol4/pdf/CFR-2013-title7-vol4-part210-appA.pdf%23http://www.gpo.gov/fdsys/pkg/CFR-2013-title7-vol4/pdf/CFR-2013-title7-vol4-part210-appA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Pulse Crops in School Meals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 School Lunch &amp; </a:t>
            </a:r>
          </a:p>
          <a:p>
            <a:r>
              <a:rPr lang="en-US" dirty="0" smtClean="0"/>
              <a:t>National School Breakfast Programs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3625" y="5980836"/>
            <a:ext cx="711200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venir Book"/>
              </a:rPr>
              <a:t>Spring 2015</a:t>
            </a:r>
          </a:p>
          <a:p>
            <a:pPr algn="ctr"/>
            <a:r>
              <a:rPr lang="en-US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venir Book"/>
              </a:rPr>
              <a:t>USADPLC and APA</a:t>
            </a:r>
            <a:endParaRPr lang="en-US" dirty="0">
              <a:solidFill>
                <a:schemeClr val="tx2"/>
              </a:solidFill>
              <a:latin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2963200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Alternate Protein Products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89000" y="2020068"/>
            <a:ext cx="7429500" cy="4063312"/>
          </a:xfrm>
        </p:spPr>
        <p:txBody>
          <a:bodyPr>
            <a:normAutofit fontScale="92500"/>
          </a:bodyPr>
          <a:lstStyle/>
          <a:p>
            <a:r>
              <a:rPr lang="en-US" u="sng" dirty="0" smtClean="0"/>
              <a:t>Product</a:t>
            </a:r>
            <a:r>
              <a:rPr lang="en-US" dirty="0" smtClean="0"/>
              <a:t>: “processed </a:t>
            </a:r>
            <a:r>
              <a:rPr lang="en-US" dirty="0"/>
              <a:t>so that some portion of the </a:t>
            </a:r>
            <a:r>
              <a:rPr lang="en-US" dirty="0" err="1" smtClean="0"/>
              <a:t>nonprotein</a:t>
            </a:r>
            <a:r>
              <a:rPr lang="en-US" dirty="0" smtClean="0"/>
              <a:t> constituents </a:t>
            </a:r>
            <a:r>
              <a:rPr lang="en-US" dirty="0"/>
              <a:t>of the food is removed </a:t>
            </a:r>
            <a:r>
              <a:rPr lang="en-US" dirty="0" smtClean="0"/>
              <a:t>“  </a:t>
            </a:r>
            <a:r>
              <a:rPr lang="en-US" u="sng" dirty="0" smtClean="0">
                <a:solidFill>
                  <a:schemeClr val="tx2"/>
                </a:solidFill>
              </a:rPr>
              <a:t>Not Whole</a:t>
            </a:r>
          </a:p>
          <a:p>
            <a:r>
              <a:rPr lang="en-US" u="sng" dirty="0" smtClean="0"/>
              <a:t>Quality: </a:t>
            </a:r>
          </a:p>
          <a:p>
            <a:pPr lvl="1"/>
            <a:r>
              <a:rPr lang="en-US" dirty="0" smtClean="0"/>
              <a:t>“least </a:t>
            </a:r>
            <a:r>
              <a:rPr lang="en-US" dirty="0"/>
              <a:t>80 percent that of casein, determined</a:t>
            </a:r>
          </a:p>
          <a:p>
            <a:pPr marL="0" indent="0">
              <a:buNone/>
            </a:pPr>
            <a:r>
              <a:rPr lang="en-US" dirty="0" smtClean="0"/>
              <a:t>        by </a:t>
            </a:r>
            <a:r>
              <a:rPr lang="en-US" dirty="0"/>
              <a:t>performing a Protein Digestibility Corrected</a:t>
            </a:r>
          </a:p>
          <a:p>
            <a:pPr marL="0" indent="0">
              <a:buNone/>
            </a:pPr>
            <a:r>
              <a:rPr lang="en-US" dirty="0" smtClean="0"/>
              <a:t>         Amino </a:t>
            </a:r>
            <a:r>
              <a:rPr lang="en-US" dirty="0"/>
              <a:t>Acid Score (PDCAAS)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must contain at </a:t>
            </a:r>
            <a:r>
              <a:rPr lang="en-US" dirty="0"/>
              <a:t>least 18 percent protein by weight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u="sng" dirty="0" smtClean="0"/>
              <a:t>when </a:t>
            </a:r>
            <a:r>
              <a:rPr lang="en-US" u="sng" dirty="0"/>
              <a:t>fully hydrated or formulated </a:t>
            </a:r>
            <a:r>
              <a:rPr lang="en-US" dirty="0" smtClean="0"/>
              <a:t>“</a:t>
            </a:r>
          </a:p>
          <a:p>
            <a:r>
              <a:rPr lang="en-US" dirty="0" smtClean="0"/>
              <a:t>“provide documentation that </a:t>
            </a:r>
            <a:r>
              <a:rPr lang="en-US" dirty="0"/>
              <a:t>the product meets the </a:t>
            </a:r>
            <a:r>
              <a:rPr lang="en-US" dirty="0" smtClean="0"/>
              <a:t>criteria”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11250" y="6429375"/>
            <a:ext cx="6715125" cy="27699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dirty="0"/>
              <a:t>7CFR Ch. II ( 1-1-03 Edition) Part 226.27 </a:t>
            </a:r>
            <a:r>
              <a:rPr lang="en-US" sz="1200" dirty="0" smtClean="0"/>
              <a:t>Appendix </a:t>
            </a:r>
            <a:r>
              <a:rPr lang="en-US" sz="1200" dirty="0"/>
              <a:t>A to Part 226- Alternate Foods for </a:t>
            </a:r>
            <a:r>
              <a:rPr lang="en-US" sz="1200" dirty="0" smtClean="0"/>
              <a:t>Meals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88080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APP: How used?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5023" y="2254181"/>
            <a:ext cx="7349729" cy="3540194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US" dirty="0" smtClean="0"/>
              <a:t>May be used </a:t>
            </a:r>
            <a:r>
              <a:rPr lang="en-US" dirty="0"/>
              <a:t>alone or in combination with other food ingredients. Examples of combination items are beef patties, beef crumbles, pizza topping, meat loaf, meat sauce, taco filling, burritos, and tuna salad</a:t>
            </a:r>
            <a:r>
              <a:rPr lang="en-US" dirty="0" smtClean="0"/>
              <a:t>.</a:t>
            </a:r>
            <a:endParaRPr lang="en-US" dirty="0"/>
          </a:p>
          <a:p>
            <a:pPr marL="0" indent="0" hangingPunct="0">
              <a:buNone/>
            </a:pPr>
            <a:r>
              <a:rPr lang="en-US" dirty="0" smtClean="0"/>
              <a:t>Alternate </a:t>
            </a:r>
            <a:r>
              <a:rPr lang="en-US" dirty="0"/>
              <a:t>protein </a:t>
            </a:r>
            <a:r>
              <a:rPr lang="en-US" dirty="0" smtClean="0"/>
              <a:t>products forms: </a:t>
            </a:r>
          </a:p>
          <a:p>
            <a:pPr lvl="1" hangingPunct="0"/>
            <a:r>
              <a:rPr lang="en-US" dirty="0" smtClean="0"/>
              <a:t>Dry </a:t>
            </a:r>
            <a:r>
              <a:rPr lang="en-US" dirty="0"/>
              <a:t>(</a:t>
            </a:r>
            <a:r>
              <a:rPr lang="en-US" dirty="0" err="1"/>
              <a:t>nonhydrated</a:t>
            </a:r>
            <a:r>
              <a:rPr lang="en-US" dirty="0"/>
              <a:t>), </a:t>
            </a:r>
            <a:endParaRPr lang="en-US" dirty="0" smtClean="0"/>
          </a:p>
          <a:p>
            <a:pPr lvl="1" hangingPunct="0"/>
            <a:r>
              <a:rPr lang="en-US" dirty="0" smtClean="0"/>
              <a:t>partially </a:t>
            </a:r>
            <a:r>
              <a:rPr lang="en-US" dirty="0"/>
              <a:t>hydrated </a:t>
            </a:r>
            <a:r>
              <a:rPr lang="en-US" dirty="0" smtClean="0"/>
              <a:t>or</a:t>
            </a:r>
          </a:p>
          <a:p>
            <a:pPr lvl="1" hangingPunct="0"/>
            <a:r>
              <a:rPr lang="en-US" dirty="0" smtClean="0"/>
              <a:t> </a:t>
            </a:r>
            <a:r>
              <a:rPr lang="en-US" dirty="0"/>
              <a:t>fully hydrated </a:t>
            </a:r>
            <a:r>
              <a:rPr lang="en-US" dirty="0" smtClean="0"/>
              <a:t> </a:t>
            </a:r>
          </a:p>
          <a:p>
            <a:pPr hangingPunct="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77875" y="6371709"/>
            <a:ext cx="7874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7CFR Part § </a:t>
            </a:r>
            <a:r>
              <a:rPr lang="en-US" dirty="0"/>
              <a:t>210.10</a:t>
            </a:r>
            <a:r>
              <a:rPr lang="en-US" dirty="0" smtClean="0"/>
              <a:t>. &amp; Questions and Answers on Alternate Protein Products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950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Vegetable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cap="small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Meat alternative</a:t>
            </a:r>
          </a:p>
          <a:p>
            <a:endParaRPr lang="en-US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 smtClean="0"/>
              <a:t>Whole or pureed in smoothie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lvl="1"/>
            <a:r>
              <a:rPr lang="en-US" dirty="0"/>
              <a:t>Whole </a:t>
            </a:r>
          </a:p>
          <a:p>
            <a:pPr lvl="2"/>
            <a:r>
              <a:rPr lang="en-US" dirty="0" smtClean="0"/>
              <a:t>Recipe</a:t>
            </a:r>
          </a:p>
          <a:p>
            <a:pPr lvl="2"/>
            <a:r>
              <a:rPr lang="en-US" dirty="0" smtClean="0"/>
              <a:t>Food product</a:t>
            </a:r>
          </a:p>
          <a:p>
            <a:pPr lvl="1"/>
            <a:r>
              <a:rPr lang="en-US" dirty="0" smtClean="0"/>
              <a:t>Enriched </a:t>
            </a:r>
            <a:r>
              <a:rPr lang="en-US" dirty="0"/>
              <a:t>macaroni product</a:t>
            </a:r>
          </a:p>
          <a:p>
            <a:pPr lvl="1"/>
            <a:r>
              <a:rPr lang="en-US" dirty="0"/>
              <a:t>APP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112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90946" y="2227487"/>
            <a:ext cx="5633340" cy="2585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A CN labeled nonmeat product: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must contain a minimum of 0.50 ounce of equivalent meat alternate per serving,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may contain cheese/cheese substitutes, cooked dry beans or peas, eggs, nut/seed butters, alternate protein product, protein fortified macaroni, or any combination of these, </a:t>
            </a:r>
            <a:r>
              <a:rPr lang="en-US" dirty="0" smtClean="0"/>
              <a:t>and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 must </a:t>
            </a:r>
            <a:r>
              <a:rPr lang="en-US" dirty="0"/>
              <a:t>be produced under Federal inspection.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790946" y="4812810"/>
            <a:ext cx="5633340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Products contributing only to the bread/bread alternate and/or vegetable/fruit components are not eligible for the CN label.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Nutrition Label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86225" y="5942243"/>
            <a:ext cx="6919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USDA: “Child Nutrition Labeling for Nonmeat Products”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414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57997" y="2248348"/>
            <a:ext cx="7349378" cy="151402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Do you have a product that might be considered an enriched macaroni product or alternate protein product?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7996" y="4048125"/>
            <a:ext cx="73493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r>
              <a:rPr lang="en-US" dirty="0" smtClean="0">
                <a:ea typeface="Zapf Dingbats"/>
                <a:cs typeface="Zapf Dingbats"/>
                <a:sym typeface="Zapf Dingbats"/>
              </a:rPr>
              <a:t>Reference</a:t>
            </a:r>
            <a:r>
              <a:rPr lang="en-US" dirty="0" smtClean="0">
                <a:ea typeface="Zapf Dingbats"/>
                <a:cs typeface="Zapf Dingbats"/>
                <a:sym typeface="Zapf Dingbats"/>
              </a:rPr>
              <a:t> </a:t>
            </a:r>
            <a:r>
              <a:rPr lang="en-US" dirty="0" smtClean="0">
                <a:ea typeface="Zapf Dingbats"/>
                <a:cs typeface="Zapf Dingbats"/>
                <a:sym typeface="Zapf Dingbats"/>
              </a:rPr>
              <a:t>nutrition requirements in 7 CFR </a:t>
            </a:r>
            <a:r>
              <a:rPr lang="en-US" b="1" dirty="0"/>
              <a:t>210, 215, 220, 225, </a:t>
            </a:r>
            <a:r>
              <a:rPr lang="en-US" b="1" dirty="0" smtClean="0"/>
              <a:t>226 </a:t>
            </a:r>
            <a:endParaRPr lang="en-US" dirty="0">
              <a:sym typeface="Zapf Dingbats"/>
            </a:endParaRPr>
          </a:p>
          <a:p>
            <a:r>
              <a:rPr lang="en-US" dirty="0" smtClean="0"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r>
              <a:rPr lang="en-US" dirty="0" smtClean="0">
                <a:ea typeface="Zapf Dingbats"/>
                <a:cs typeface="Zapf Dingbats"/>
                <a:sym typeface="Zapf Dingbats"/>
              </a:rPr>
              <a:t>Conduct Nutrient &amp; Protein Analysis of product</a:t>
            </a:r>
            <a:endParaRPr lang="en-US" dirty="0">
              <a:sym typeface="Zapf Dingbats"/>
            </a:endParaRPr>
          </a:p>
          <a:p>
            <a:pPr marL="285750" lvl="1" indent="-285750">
              <a:buFont typeface="Zapf Dingbats" charset="0"/>
              <a:buChar char="✔"/>
            </a:pPr>
            <a:r>
              <a:rPr lang="en-US" b="1" dirty="0" smtClean="0"/>
              <a:t>FNS </a:t>
            </a:r>
            <a:r>
              <a:rPr lang="en-US" b="1" dirty="0"/>
              <a:t>Technical Assistance Section (703) 305-2609 ask for CN Label </a:t>
            </a:r>
            <a:r>
              <a:rPr lang="en-US" b="1" dirty="0" smtClean="0"/>
              <a:t>   </a:t>
            </a:r>
          </a:p>
          <a:p>
            <a:pPr marL="0" lvl="1"/>
            <a:r>
              <a:rPr lang="en-US" b="1" dirty="0"/>
              <a:t> </a:t>
            </a:r>
            <a:r>
              <a:rPr lang="en-US" b="1" dirty="0" smtClean="0"/>
              <a:t>    </a:t>
            </a:r>
            <a:r>
              <a:rPr lang="en-US" b="1" dirty="0" smtClean="0"/>
              <a:t>reviewer</a:t>
            </a:r>
          </a:p>
          <a:p>
            <a:pPr marL="0" lvl="1"/>
            <a:r>
              <a:rPr lang="en-US" b="1" dirty="0" smtClean="0"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r>
              <a:rPr lang="en-US" b="1" dirty="0">
                <a:sym typeface="Zapf Dingbats"/>
              </a:rPr>
              <a:t> </a:t>
            </a:r>
            <a:r>
              <a:rPr lang="en-US" b="1" dirty="0" smtClean="0">
                <a:sym typeface="Zapf Dingbats"/>
              </a:rPr>
              <a:t>Enriched Macaroni- seek FNS approval </a:t>
            </a:r>
            <a:endParaRPr lang="en-US" b="1" dirty="0" smtClean="0"/>
          </a:p>
          <a:p>
            <a:pPr marL="0" lvl="1"/>
            <a:r>
              <a:rPr lang="en-US" dirty="0" smtClean="0"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r>
              <a:rPr lang="en-US" dirty="0" smtClean="0">
                <a:ea typeface="Zapf Dingbats"/>
                <a:cs typeface="Zapf Dingbats"/>
                <a:sym typeface="Zapf Dingbats"/>
              </a:rPr>
              <a:t>Apply for CN on relevant </a:t>
            </a:r>
            <a:r>
              <a:rPr lang="en-US" dirty="0" smtClean="0">
                <a:ea typeface="Zapf Dingbats"/>
                <a:cs typeface="Zapf Dingbats"/>
                <a:sym typeface="Zapf Dingbats"/>
              </a:rPr>
              <a:t>product ( see USDA CN </a:t>
            </a:r>
            <a:r>
              <a:rPr lang="en-US" dirty="0" smtClean="0">
                <a:ea typeface="Zapf Dingbats"/>
                <a:cs typeface="Zapf Dingbats"/>
                <a:sym typeface="Zapf Dingbats"/>
              </a:rPr>
              <a:t>Label </a:t>
            </a:r>
            <a:r>
              <a:rPr lang="en-US" dirty="0" smtClean="0">
                <a:ea typeface="Zapf Dingbats"/>
                <a:cs typeface="Zapf Dingbats"/>
                <a:sym typeface="Zapf Dingbats"/>
              </a:rPr>
              <a:t>report)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242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&amp; References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274320" lvl="1"/>
            <a:r>
              <a:rPr lang="en-US" dirty="0" smtClean="0"/>
              <a:t>USDA Food &amp; </a:t>
            </a:r>
            <a:r>
              <a:rPr lang="en-US" smtClean="0"/>
              <a:t>Nutrition Services</a:t>
            </a:r>
            <a:r>
              <a:rPr lang="en-US"/>
              <a:t> </a:t>
            </a:r>
            <a:endParaRPr lang="en-US" dirty="0" smtClean="0"/>
          </a:p>
          <a:p>
            <a:pPr marL="0" lvl="1" indent="0">
              <a:buNone/>
            </a:pPr>
            <a:endParaRPr lang="en-US" dirty="0" smtClean="0"/>
          </a:p>
          <a:p>
            <a:r>
              <a:rPr lang="en-US" dirty="0"/>
              <a:t> 7 CFR Parts 210 and </a:t>
            </a:r>
            <a:r>
              <a:rPr lang="en-US" dirty="0" smtClean="0"/>
              <a:t>220 Nutrition </a:t>
            </a:r>
            <a:r>
              <a:rPr lang="en-US" dirty="0"/>
              <a:t>Standards in the National School Lunch and School </a:t>
            </a:r>
            <a:r>
              <a:rPr lang="en-US" dirty="0" smtClean="0"/>
              <a:t>Breakfast Programs</a:t>
            </a:r>
            <a:r>
              <a:rPr lang="en-US" dirty="0"/>
              <a:t>; Final </a:t>
            </a:r>
            <a:r>
              <a:rPr lang="en-US" dirty="0" smtClean="0"/>
              <a:t>Rule ( Healthy Hunger Free Kids Act</a:t>
            </a:r>
          </a:p>
          <a:p>
            <a:endParaRPr lang="en-US" dirty="0"/>
          </a:p>
          <a:p>
            <a:r>
              <a:rPr lang="en-US" dirty="0" smtClean="0"/>
              <a:t>USDA: </a:t>
            </a:r>
            <a:r>
              <a:rPr lang="en-US" dirty="0"/>
              <a:t>Child </a:t>
            </a:r>
            <a:r>
              <a:rPr lang="en-US" dirty="0" smtClean="0"/>
              <a:t>Nutrition Labeling for Nonmeat Products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7CFR Ch. II ( 1-1-03 Edition) Part 226.27 Appendix A to Part 226- Alternate Foods for </a:t>
            </a:r>
            <a:r>
              <a:rPr lang="en-US" dirty="0" smtClean="0"/>
              <a:t>Meals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Food Buying Guide for Child Nutrition </a:t>
            </a:r>
            <a:r>
              <a:rPr lang="en-US" dirty="0" smtClean="0"/>
              <a:t>Programs Section 1:Meat</a:t>
            </a:r>
            <a:r>
              <a:rPr lang="en-US" dirty="0"/>
              <a:t>/Meat </a:t>
            </a:r>
            <a:r>
              <a:rPr lang="en-US" dirty="0" smtClean="0"/>
              <a:t>Alternates</a:t>
            </a:r>
          </a:p>
          <a:p>
            <a:endParaRPr lang="en-US" sz="1100" dirty="0">
              <a:solidFill>
                <a:srgbClr val="000000"/>
              </a:solidFill>
              <a:latin typeface="Arial"/>
            </a:endParaRPr>
          </a:p>
          <a:p>
            <a:r>
              <a:rPr lang="en-US" dirty="0" smtClean="0"/>
              <a:t>Lunch School Meal Pattern Instructor’s Manual- National Food Service Management Institute The University of Mississippi</a:t>
            </a:r>
          </a:p>
          <a:p>
            <a:endParaRPr lang="en-US" dirty="0"/>
          </a:p>
          <a:p>
            <a:r>
              <a:rPr lang="en-US" dirty="0"/>
              <a:t> School Meals USDA Policy Memos can be found at http://</a:t>
            </a:r>
            <a:r>
              <a:rPr lang="en-US" dirty="0" err="1"/>
              <a:t>www.fns.usda.gov</a:t>
            </a:r>
            <a:r>
              <a:rPr lang="en-US" dirty="0"/>
              <a:t>/</a:t>
            </a:r>
            <a:r>
              <a:rPr lang="en-US" dirty="0" err="1"/>
              <a:t>cnd</a:t>
            </a:r>
            <a:r>
              <a:rPr lang="en-US" dirty="0"/>
              <a:t>/governance/</a:t>
            </a:r>
            <a:r>
              <a:rPr lang="en-US" dirty="0" err="1"/>
              <a:t>policy.htm</a:t>
            </a:r>
            <a:r>
              <a:rPr lang="en-US" dirty="0"/>
              <a:t>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7527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4000" dirty="0" smtClean="0"/>
              <a:t>USA Dry Pea &amp; Lentil Council </a:t>
            </a:r>
            <a:br>
              <a:rPr lang="en-US" sz="4000" dirty="0" smtClean="0"/>
            </a:br>
            <a:r>
              <a:rPr lang="en-US" sz="4000" dirty="0" smtClean="0"/>
              <a:t>American Pulse Association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2408059"/>
          </a:xfrm>
        </p:spPr>
        <p:txBody>
          <a:bodyPr>
            <a:normAutofit/>
          </a:bodyPr>
          <a:lstStyle/>
          <a:p>
            <a:r>
              <a:rPr lang="en-US" dirty="0" smtClean="0"/>
              <a:t>Jessie Hunter, MPH, RDN</a:t>
            </a:r>
          </a:p>
          <a:p>
            <a:r>
              <a:rPr lang="en-US" dirty="0" smtClean="0"/>
              <a:t>Director of Research</a:t>
            </a:r>
          </a:p>
          <a:p>
            <a:r>
              <a:rPr lang="en-US" dirty="0" smtClean="0"/>
              <a:t>208-882-3023</a:t>
            </a:r>
          </a:p>
          <a:p>
            <a:r>
              <a:rPr lang="en-US" dirty="0" smtClean="0">
                <a:solidFill>
                  <a:schemeClr val="accent3"/>
                </a:solidFill>
                <a:hlinkClick r:id="rId2"/>
              </a:rPr>
              <a:t>jhunter@pea-lentil.com</a:t>
            </a:r>
            <a:endParaRPr lang="en-US" dirty="0" smtClean="0">
              <a:solidFill>
                <a:schemeClr val="accent3"/>
              </a:solidFill>
            </a:endParaRPr>
          </a:p>
          <a:p>
            <a:r>
              <a:rPr lang="en-US" dirty="0" smtClean="0">
                <a:solidFill>
                  <a:schemeClr val="accent3"/>
                </a:solidFill>
                <a:hlinkClick r:id="rId3"/>
              </a:rPr>
              <a:t>hunter@americanpulsecrops.org</a:t>
            </a:r>
            <a:endParaRPr lang="en-US" dirty="0" smtClean="0">
              <a:solidFill>
                <a:schemeClr val="accent3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05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How can pulse crops be used in school meals?</a:t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4" name="Text Placeholder 3"/>
          <p:cNvSpPr>
            <a:spLocks noGrp="1"/>
          </p:cNvSpPr>
          <p:nvPr>
            <p:ph sz="quarter" idx="13"/>
          </p:nvPr>
        </p:nvSpPr>
        <p:spPr>
          <a:xfrm>
            <a:off x="1095022" y="2240280"/>
            <a:ext cx="3394681" cy="83947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Vegetable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quarter" idx="14"/>
          </p:nvPr>
        </p:nvSpPr>
        <p:spPr>
          <a:xfrm>
            <a:off x="4857749" y="2240280"/>
            <a:ext cx="3202519" cy="83947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Meat Alternative</a:t>
            </a:r>
            <a:endParaRPr 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064126"/>
            <a:ext cx="8085740" cy="1257300"/>
          </a:xfrm>
          <a:prstGeom prst="rect">
            <a:avLst/>
          </a:prstGeom>
          <a:effectLst>
            <a:glow rad="330200">
              <a:schemeClr val="accent3">
                <a:alpha val="75000"/>
              </a:schemeClr>
            </a:glow>
          </a:effectLst>
        </p:spPr>
      </p:pic>
      <p:sp>
        <p:nvSpPr>
          <p:cNvPr id="6" name="Rectangle 5"/>
          <p:cNvSpPr/>
          <p:nvPr/>
        </p:nvSpPr>
        <p:spPr>
          <a:xfrm>
            <a:off x="1095023" y="2967335"/>
            <a:ext cx="727459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Either                    or </a:t>
            </a:r>
          </a:p>
          <a:p>
            <a:pPr algn="ctr"/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but not both in the same meal</a:t>
            </a:r>
          </a:p>
        </p:txBody>
      </p:sp>
    </p:spTree>
    <p:extLst>
      <p:ext uri="{BB962C8B-B14F-4D97-AF65-F5344CB8AC3E}">
        <p14:creationId xmlns:p14="http://schemas.microsoft.com/office/powerpoint/2010/main" val="3867384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764" y="2143125"/>
            <a:ext cx="8314741" cy="4222750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Healthy Hunger Free Kids Act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545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Vegetable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63040" y="2119257"/>
            <a:ext cx="6597228" cy="360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Subcategory: </a:t>
            </a:r>
            <a:r>
              <a:rPr lang="en-US" dirty="0" smtClean="0"/>
              <a:t>“</a:t>
            </a:r>
            <a:r>
              <a:rPr lang="en-US" dirty="0"/>
              <a:t>dry beans &amp; peas” (legumes)</a:t>
            </a:r>
          </a:p>
          <a:p>
            <a:r>
              <a:rPr lang="en-US" dirty="0"/>
              <a:t>½ cup per week</a:t>
            </a:r>
          </a:p>
          <a:p>
            <a:pPr lvl="1"/>
            <a:r>
              <a:rPr lang="en-US" dirty="0" smtClean="0"/>
              <a:t>Minimum serving size=1</a:t>
            </a:r>
            <a:r>
              <a:rPr lang="en-US" dirty="0"/>
              <a:t>/8 </a:t>
            </a:r>
            <a:r>
              <a:rPr lang="en-US" dirty="0" smtClean="0"/>
              <a:t>cup</a:t>
            </a:r>
          </a:p>
          <a:p>
            <a:pPr lvl="1"/>
            <a:endParaRPr lang="en-US" dirty="0"/>
          </a:p>
          <a:p>
            <a:pPr marL="365760" lvl="1" indent="0">
              <a:buNone/>
            </a:pPr>
            <a:r>
              <a:rPr lang="en-US" b="1" i="1" u="sng" dirty="0" smtClean="0"/>
              <a:t>For example a school might  serve: 			</a:t>
            </a:r>
          </a:p>
          <a:p>
            <a:pPr marL="365760" lvl="1" indent="0">
              <a:buNone/>
            </a:pPr>
            <a:r>
              <a:rPr lang="en-US" dirty="0" smtClean="0"/>
              <a:t>1/8  cup Monday</a:t>
            </a:r>
          </a:p>
          <a:p>
            <a:pPr marL="365760" lvl="1" indent="0">
              <a:buNone/>
            </a:pPr>
            <a:r>
              <a:rPr lang="en-US" dirty="0" smtClean="0"/>
              <a:t>1/4 cup Wednesday 		</a:t>
            </a:r>
            <a:r>
              <a:rPr lang="en-US" b="1" dirty="0" smtClean="0"/>
              <a:t>1/2 cup total</a:t>
            </a:r>
          </a:p>
          <a:p>
            <a:pPr marL="365760" lvl="1" indent="0">
              <a:buNone/>
            </a:pPr>
            <a:r>
              <a:rPr lang="en-US" dirty="0" smtClean="0"/>
              <a:t>1/8 cup Friday </a:t>
            </a:r>
          </a:p>
          <a:p>
            <a:pPr marL="1051560" lvl="3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Equal 2"/>
          <p:cNvSpPr/>
          <p:nvPr/>
        </p:nvSpPr>
        <p:spPr>
          <a:xfrm>
            <a:off x="4721225" y="4399094"/>
            <a:ext cx="914400" cy="914400"/>
          </a:xfrm>
          <a:prstGeom prst="mathEqual">
            <a:avLst>
              <a:gd name="adj1" fmla="val 11367"/>
              <a:gd name="adj2" fmla="val 18705"/>
            </a:avLst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11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Vegetable: Smoothies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 </a:t>
            </a:r>
            <a:r>
              <a:rPr lang="en-US" dirty="0"/>
              <a:t>“ Vegetables from the dry beans and peas subgroup may credit toward the vegetable meal pattern requirement as juice when served in a smoothie” </a:t>
            </a:r>
          </a:p>
          <a:p>
            <a:pPr lvl="2"/>
            <a:r>
              <a:rPr lang="en-US" dirty="0"/>
              <a:t>Volume is measured after </a:t>
            </a:r>
            <a:r>
              <a:rPr lang="en-US" dirty="0" smtClean="0"/>
              <a:t>pureed</a:t>
            </a:r>
            <a:r>
              <a:rPr lang="en-US" dirty="0"/>
              <a:t> </a:t>
            </a:r>
          </a:p>
          <a:p>
            <a:pPr lvl="0"/>
            <a:r>
              <a:rPr lang="en-US" dirty="0"/>
              <a:t>“Commercially prepared smoothies may only credit toward the fruit or vegetable components.”</a:t>
            </a:r>
          </a:p>
          <a:p>
            <a:pPr lvl="0"/>
            <a:r>
              <a:rPr lang="en-US" dirty="0"/>
              <a:t>Protein powders and herbal supplements are not creditable for </a:t>
            </a:r>
            <a:r>
              <a:rPr lang="en-US" dirty="0" smtClean="0"/>
              <a:t>CNP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89000" y="6416416"/>
            <a:ext cx="7651750" cy="27699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200" dirty="0"/>
              <a:t>“Smoothies Offered in Child Nutrition Programs” Memo-USDA Food and Nutrition Service January 14, 2015 </a:t>
            </a:r>
          </a:p>
        </p:txBody>
      </p:sp>
    </p:spTree>
    <p:extLst>
      <p:ext uri="{BB962C8B-B14F-4D97-AF65-F5344CB8AC3E}">
        <p14:creationId xmlns:p14="http://schemas.microsoft.com/office/powerpoint/2010/main" val="3360863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cap="small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Meat Alternative</a:t>
            </a:r>
            <a:endParaRPr lang="en-US" b="1" cap="small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5023" y="2248347"/>
            <a:ext cx="6810727" cy="1656903"/>
          </a:xfrm>
        </p:spPr>
        <p:txBody>
          <a:bodyPr/>
          <a:lstStyle/>
          <a:p>
            <a:r>
              <a:rPr lang="en-US" dirty="0"/>
              <a:t>“Beans and peas (legumes) cooked dry beans and peas may be used to meet all or part of the meat/meat alternates component.”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oz</a:t>
            </a:r>
            <a:r>
              <a:rPr lang="en-US" dirty="0" smtClean="0"/>
              <a:t>-meat-equivalent = ¼ cup cooked beans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11768" y="6379170"/>
            <a:ext cx="7048500" cy="27699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1200" dirty="0" smtClean="0"/>
              <a:t>USDA Food </a:t>
            </a:r>
            <a:r>
              <a:rPr lang="en-US" sz="1200" dirty="0"/>
              <a:t>Buying Guide for Child Nutrition </a:t>
            </a:r>
            <a:r>
              <a:rPr lang="en-US" sz="1200" dirty="0" smtClean="0"/>
              <a:t>Programs Section 1 Meat</a:t>
            </a:r>
            <a:r>
              <a:rPr lang="en-US" sz="1200" dirty="0"/>
              <a:t>/Meat </a:t>
            </a:r>
            <a:r>
              <a:rPr lang="en-US" sz="1200" dirty="0" smtClean="0"/>
              <a:t>Alternates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87786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cap="small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Meat Alternatives: </a:t>
            </a:r>
            <a:br>
              <a:rPr lang="en-US" b="1" cap="small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options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Enriched Macaroni products with fortified protein</a:t>
            </a:r>
          </a:p>
          <a:p>
            <a:pPr lvl="1"/>
            <a:r>
              <a:rPr lang="en-US" b="1" dirty="0" smtClean="0">
                <a:hlinkClick r:id="rId2"/>
              </a:rPr>
              <a:t>7 CFR Part </a:t>
            </a:r>
            <a:r>
              <a:rPr lang="en-US" b="1" dirty="0">
                <a:hlinkClick r:id="rId2"/>
              </a:rPr>
              <a:t>210 Appendix A</a:t>
            </a:r>
            <a:endParaRPr lang="en-US" b="1" dirty="0"/>
          </a:p>
          <a:p>
            <a:pPr marL="411480" lvl="1" indent="0">
              <a:buNone/>
            </a:pP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Alternate Protein Products</a:t>
            </a:r>
          </a:p>
          <a:p>
            <a:pPr lvl="1"/>
            <a:r>
              <a:rPr lang="en-US" b="1" dirty="0" smtClean="0"/>
              <a:t>7 CFR Parts: 210, 215, 220, 225, 226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8610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Enriched Macaroni with Fortified Protein</a:t>
            </a:r>
            <a:endParaRPr lang="en-US" sz="4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Must </a:t>
            </a:r>
            <a:r>
              <a:rPr lang="en-US" dirty="0" smtClean="0"/>
              <a:t>meet nutrient </a:t>
            </a:r>
            <a:r>
              <a:rPr lang="en-US" dirty="0" smtClean="0"/>
              <a:t>specifications</a:t>
            </a:r>
          </a:p>
          <a:p>
            <a:pPr lvl="1"/>
            <a:r>
              <a:rPr lang="en-US" dirty="0" smtClean="0"/>
              <a:t>PDCAAS</a:t>
            </a:r>
          </a:p>
          <a:p>
            <a:pPr lvl="2"/>
            <a:r>
              <a:rPr lang="en-US" dirty="0" smtClean="0"/>
              <a:t>Protein content is not less than 20% by weight</a:t>
            </a:r>
            <a:endParaRPr lang="en-US" dirty="0"/>
          </a:p>
          <a:p>
            <a:pPr lvl="2"/>
            <a:r>
              <a:rPr lang="en-US" dirty="0" smtClean="0"/>
              <a:t>95% that of casein           </a:t>
            </a:r>
            <a:endParaRPr lang="en-US" dirty="0" smtClean="0"/>
          </a:p>
          <a:p>
            <a:r>
              <a:rPr lang="en-US" dirty="0" smtClean="0"/>
              <a:t>Must </a:t>
            </a:r>
            <a:r>
              <a:rPr lang="en-US" dirty="0"/>
              <a:t>be approved by FNS ( Food &amp; Nutrition Services- USDA</a:t>
            </a:r>
            <a:r>
              <a:rPr lang="en-US" dirty="0" smtClean="0"/>
              <a:t>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048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Enriched Macaroni with Fortified Protein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“One ounce (28.35 grams) dry weight of this product meets </a:t>
            </a:r>
            <a:r>
              <a:rPr lang="en-US" dirty="0">
                <a:solidFill>
                  <a:srgbClr val="FF0000"/>
                </a:solidFill>
              </a:rPr>
              <a:t>one-half of the meat or meat alternate requirements </a:t>
            </a:r>
            <a:r>
              <a:rPr lang="en-US" dirty="0"/>
              <a:t>of lunch or supper of the USDA child nutrition programs </a:t>
            </a:r>
            <a:r>
              <a:rPr lang="en-US" dirty="0">
                <a:solidFill>
                  <a:srgbClr val="FF0000"/>
                </a:solidFill>
              </a:rPr>
              <a:t>when served in combination with 1 or more ounces </a:t>
            </a:r>
            <a:r>
              <a:rPr lang="en-US" dirty="0"/>
              <a:t>(28.35 grams) of </a:t>
            </a:r>
            <a:r>
              <a:rPr lang="en-US" u="sng" dirty="0"/>
              <a:t>cooked meat, poultry, fish, or cheese</a:t>
            </a:r>
            <a:r>
              <a:rPr lang="en-US" dirty="0"/>
              <a:t>. “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01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246</TotalTime>
  <Words>837</Words>
  <Application>Microsoft Macintosh PowerPoint</Application>
  <PresentationFormat>On-screen Show (4:3)</PresentationFormat>
  <Paragraphs>106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Pushpin</vt:lpstr>
      <vt:lpstr>Pulse Crops in School Meals</vt:lpstr>
      <vt:lpstr>How can pulse crops be used in school meals? </vt:lpstr>
      <vt:lpstr>Healthy Hunger Free Kids Act 2010</vt:lpstr>
      <vt:lpstr>Vegetable</vt:lpstr>
      <vt:lpstr>Vegetable: Smoothies </vt:lpstr>
      <vt:lpstr>Meat Alternative</vt:lpstr>
      <vt:lpstr>Meat Alternatives:  other options</vt:lpstr>
      <vt:lpstr>Enriched Macaroni with Fortified Protein</vt:lpstr>
      <vt:lpstr>Enriched Macaroni with Fortified Protein</vt:lpstr>
      <vt:lpstr>Alternate Protein Products</vt:lpstr>
      <vt:lpstr>APP: How used?</vt:lpstr>
      <vt:lpstr>Opportunities</vt:lpstr>
      <vt:lpstr>Child Nutrition Label</vt:lpstr>
      <vt:lpstr>Next steps</vt:lpstr>
      <vt:lpstr>Resources &amp; References</vt:lpstr>
      <vt:lpstr>USA Dry Pea &amp; Lentil Council  American Pulse Association</vt:lpstr>
    </vt:vector>
  </TitlesOfParts>
  <Company>DPLC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Pulse Crops  in School Meals</dc:title>
  <dc:creator>Jessie Hunter</dc:creator>
  <cp:lastModifiedBy>Jessie Hunter</cp:lastModifiedBy>
  <cp:revision>57</cp:revision>
  <dcterms:created xsi:type="dcterms:W3CDTF">2015-03-23T21:52:17Z</dcterms:created>
  <dcterms:modified xsi:type="dcterms:W3CDTF">2015-03-25T19:19:02Z</dcterms:modified>
</cp:coreProperties>
</file>